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11"/>
  </p:notesMasterIdLst>
  <p:sldIdLst>
    <p:sldId id="256" r:id="rId2"/>
    <p:sldId id="297" r:id="rId3"/>
    <p:sldId id="293" r:id="rId4"/>
    <p:sldId id="292" r:id="rId5"/>
    <p:sldId id="272" r:id="rId6"/>
    <p:sldId id="298" r:id="rId7"/>
    <p:sldId id="274" r:id="rId8"/>
    <p:sldId id="277" r:id="rId9"/>
    <p:sldId id="29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 snapToObjects="1">
      <p:cViewPr varScale="1">
        <p:scale>
          <a:sx n="67" d="100"/>
          <a:sy n="67" d="100"/>
        </p:scale>
        <p:origin x="-12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4EDCE3-3AB0-4319-ABC8-7F6836AC836E}" type="datetime1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E2865C-FF60-4289-9F63-975A4F773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8F82-DA3A-4E75-9DE1-CC01B2DA805C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DD82B-B682-4B06-8A46-964C9C20C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2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09A4-3421-4CC6-827E-51DBE5546467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0056-05B2-4C00-9244-CFC9018B0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AD13D-C3B5-46AB-AF1C-DA5837F2B0BE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3A9B-7456-4C43-97D1-5F530B933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9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41C6-10FB-462D-8C85-C81FA4AEC5CA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6C2A-EF07-4E82-894B-F1C9DC997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7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410B7-2708-458B-B8AB-AF262678B1F1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06879-F1E2-43BD-AE7F-6B0BE0663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2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9509-73DE-4A3F-B8D1-7174852BB59B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D98D0-E36F-41B9-9BDA-6B2E483FA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2F92D-FFA7-45C2-B406-D9E098C23334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4CB91-C130-4691-9F74-0358BD293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55A84-BDD0-4B68-922A-E719395F9C9F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F074B-3181-4CD4-B457-3426CC6E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7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F4073-D139-4049-8AF8-207549446A50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7CCC3-4B83-46E1-9F6F-33678C22A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8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D1AB1-AF46-4F14-AD4A-02E0DDEC276E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55F70-D52F-4DFA-B3DB-EA3E4F602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0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4749-5B1E-4C43-8A5F-A4DFDC063F03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2ACB-2CA0-4860-9FA3-395E2FC96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1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39051FC-06E5-48D8-86CA-133D7DA8268B}" type="datetimeFigureOut">
              <a:rPr lang="en-US"/>
              <a:pPr>
                <a:defRPr/>
              </a:pPr>
              <a:t>12/10/2019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wrap="square" lIns="27432" tIns="45720" rIns="4572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057D000-0D63-4C70-8A01-CFAD4753D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20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MS PGothic" pitchFamily="34" charset="-128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xfrm>
            <a:off x="685800" y="609600"/>
            <a:ext cx="7772400" cy="21621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 smtClean="0">
                <a:effectLst/>
              </a:rPr>
              <a:t>Scaling of Islamic Microfinance, Challenges &amp; Opportunities</a:t>
            </a:r>
            <a:endParaRPr lang="en-US" sz="3600" dirty="0" smtClean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5494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898989"/>
                </a:solidFill>
              </a:rPr>
              <a:t/>
            </a:r>
            <a:br>
              <a:rPr lang="en-US" dirty="0" smtClean="0">
                <a:solidFill>
                  <a:srgbClr val="898989"/>
                </a:solidFill>
              </a:rPr>
            </a:b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Fahad Liaquat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AZM Foundation - Pakistan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December 11,2019</a:t>
            </a:r>
            <a:endParaRPr lang="en-US" sz="4200" b="1" dirty="0" smtClean="0">
              <a:solidFill>
                <a:schemeClr val="accent6">
                  <a:lumMod val="50000"/>
                </a:schemeClr>
              </a:solidFill>
              <a:latin typeface="+mn-lt"/>
              <a:cs typeface="+mj-cs"/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42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9</a:t>
            </a:r>
            <a:r>
              <a:rPr lang="en-US" sz="4200" b="1" baseline="300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th</a:t>
            </a: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 </a:t>
            </a: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Global Islamic Microfinance Forum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en-US" sz="4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j-cs"/>
              </a:rPr>
              <a:t>Lahore-Pakistan</a:t>
            </a:r>
            <a:endParaRPr lang="en-US" sz="4200" b="1" dirty="0" smtClean="0">
              <a:solidFill>
                <a:schemeClr val="accent6">
                  <a:lumMod val="50000"/>
                </a:schemeClr>
              </a:solidFill>
              <a:latin typeface="+mn-lt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175" y="1131888"/>
            <a:ext cx="7780338" cy="203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b="1" dirty="0" smtClean="0"/>
              <a:t>Conventional Microfinance Myth about Islamic Microfinance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Making the Riba Halal is known as Profit</a:t>
            </a:r>
          </a:p>
          <a:p>
            <a:pPr>
              <a:defRPr/>
            </a:pPr>
            <a:r>
              <a:rPr lang="en-US" dirty="0" smtClean="0"/>
              <a:t>And </a:t>
            </a:r>
          </a:p>
          <a:p>
            <a:pPr>
              <a:defRPr/>
            </a:pPr>
            <a:r>
              <a:rPr lang="en-US" dirty="0" smtClean="0"/>
              <a:t>Converting the mode of interest is known as Profit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790575" y="3860800"/>
            <a:ext cx="7780338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 defTabSz="9144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 b="1" i="1" u="sng" dirty="0">
                <a:solidFill>
                  <a:schemeClr val="tx1">
                    <a:tint val="75000"/>
                  </a:schemeClr>
                </a:solidFill>
                <a:latin typeface="+mj-lt"/>
              </a:rPr>
              <a:t>The Holy Quran says “… and do not conceal testimony, and whoever conceals it, his heart is surely sinful.” </a:t>
            </a:r>
          </a:p>
          <a:p>
            <a:pPr algn="ctr" defTabSz="914400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638175" y="1001713"/>
            <a:ext cx="8056563" cy="3976687"/>
          </a:xfrm>
        </p:spPr>
        <p:txBody>
          <a:bodyPr/>
          <a:lstStyle/>
          <a:p>
            <a:pPr algn="just">
              <a:defRPr/>
            </a:pPr>
            <a:r>
              <a:rPr lang="en-US" sz="2400" dirty="0" smtClean="0"/>
              <a:t>Islamic Financial Intuitions (IFIs) are facing immense challenge due to competition from Conventional Financial Institutions (CFIs), excessive presence of complex financial instruments and a typical asset-liability structure</a:t>
            </a:r>
            <a:r>
              <a:rPr lang="en-US" sz="14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Islamic Vision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276225" y="1600200"/>
            <a:ext cx="84105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200" smtClean="0"/>
          </a:p>
          <a:p>
            <a:pPr algn="just" eaLnBrk="1" hangingPunct="1">
              <a:buFont typeface="Arial" charset="0"/>
              <a:buNone/>
            </a:pPr>
            <a:r>
              <a:rPr lang="en-US" smtClean="0"/>
              <a:t>                        </a:t>
            </a:r>
            <a:r>
              <a:rPr lang="en-US" b="1" smtClean="0"/>
              <a:t> "Islamic" part of it is related to:</a:t>
            </a:r>
          </a:p>
          <a:p>
            <a:pPr lvl="1" algn="just" eaLnBrk="1" hangingPunct="1"/>
            <a:r>
              <a:rPr lang="en-US" sz="2400" smtClean="0"/>
              <a:t> financing structures, but also to the idea of building community through empowering people.  </a:t>
            </a:r>
          </a:p>
          <a:p>
            <a:pPr lvl="1" algn="just" eaLnBrk="1" hangingPunct="1"/>
            <a:r>
              <a:rPr lang="en-US" sz="2400" smtClean="0"/>
              <a:t>Customers don't have to be Muslim.  </a:t>
            </a:r>
          </a:p>
          <a:p>
            <a:pPr lvl="1" algn="just" eaLnBrk="1" hangingPunct="1"/>
            <a:r>
              <a:rPr lang="en-US" sz="2400" smtClean="0"/>
              <a:t>It is also (we hope) good public relations to have an "Islamic" organization involved in economic development.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3538"/>
            <a:ext cx="8229600" cy="12366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Where We are…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363663"/>
            <a:ext cx="8229600" cy="4525962"/>
          </a:xfrm>
        </p:spPr>
        <p:txBody>
          <a:bodyPr/>
          <a:lstStyle/>
          <a:p>
            <a:pPr eaLnBrk="1" hangingPunct="1"/>
            <a:endParaRPr lang="en-US" smtClean="0"/>
          </a:p>
          <a:p>
            <a:pPr algn="just" eaLnBrk="1" hangingPunct="1"/>
            <a:r>
              <a:rPr lang="en-US" smtClean="0"/>
              <a:t>With the Islamic finance industry pushing $1.5 trillion  (IFSB) in 2008 and will increase up to $ 6.5 trillion in 2020 (IFSB-Khaleej times), why we have not seen larger scale social investment?</a:t>
            </a:r>
          </a:p>
          <a:p>
            <a:pPr algn="just" eaLnBrk="1" hangingPunct="1"/>
            <a:r>
              <a:rPr lang="en-US" smtClean="0"/>
              <a:t>Should Islamic finance “innovation” include innovative ways to alleviate poverty? Because an institution is “Islamic” does this mean it has a particular obligation to invest in economic or community development?</a:t>
            </a:r>
          </a:p>
          <a:p>
            <a:pPr algn="just" eaLnBrk="1" hangingPunct="1"/>
            <a:r>
              <a:rPr lang="en-US" smtClean="0"/>
              <a:t>How does the concept of Islamic microfinance operate to serve the goal of poverty alleviation?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375" y="2119313"/>
            <a:ext cx="7475538" cy="3889375"/>
          </a:xfrm>
        </p:spPr>
        <p:txBody>
          <a:bodyPr>
            <a:normAutofit fontScale="40000" lnSpcReduction="20000"/>
          </a:bodyPr>
          <a:lstStyle/>
          <a:p>
            <a:pPr algn="just">
              <a:defRPr/>
            </a:pPr>
            <a:r>
              <a:rPr lang="en-US" sz="6000" dirty="0" smtClean="0">
                <a:solidFill>
                  <a:srgbClr val="7F7F7F"/>
                </a:solidFill>
              </a:rPr>
              <a:t>A clear gap line between the Academic Institutions and the practioners. Academics are limited to academic research but never be a part of Operational research ( very few)</a:t>
            </a:r>
          </a:p>
          <a:p>
            <a:pPr algn="just">
              <a:defRPr/>
            </a:pPr>
            <a:endParaRPr lang="en-US" sz="2600" dirty="0" smtClean="0">
              <a:solidFill>
                <a:srgbClr val="7F7F7F"/>
              </a:solidFill>
            </a:endParaRPr>
          </a:p>
          <a:p>
            <a:pPr algn="just">
              <a:defRPr/>
            </a:pPr>
            <a:endParaRPr lang="en-US" sz="2600" dirty="0" smtClean="0">
              <a:solidFill>
                <a:srgbClr val="7F7F7F"/>
              </a:solidFill>
            </a:endParaRPr>
          </a:p>
          <a:p>
            <a:pPr algn="just">
              <a:defRPr/>
            </a:pPr>
            <a:r>
              <a:rPr lang="en-US" sz="6000" dirty="0" smtClean="0">
                <a:solidFill>
                  <a:srgbClr val="7F7F7F"/>
                </a:solidFill>
              </a:rPr>
              <a:t>Replication of models and technical support at Grass root level</a:t>
            </a:r>
          </a:p>
          <a:p>
            <a:pPr algn="just">
              <a:defRPr/>
            </a:pPr>
            <a:endParaRPr lang="en-US" sz="6000" dirty="0" smtClean="0">
              <a:solidFill>
                <a:srgbClr val="7F7F7F"/>
              </a:solidFill>
            </a:endParaRPr>
          </a:p>
          <a:p>
            <a:pPr algn="just">
              <a:defRPr/>
            </a:pPr>
            <a:r>
              <a:rPr lang="en-US" sz="6000" dirty="0" smtClean="0">
                <a:solidFill>
                  <a:srgbClr val="7F7F7F"/>
                </a:solidFill>
              </a:rPr>
              <a:t>Operational research and dissemination  is one of the main challenges  </a:t>
            </a: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4975" y="668338"/>
            <a:ext cx="8229600" cy="1236662"/>
          </a:xfrm>
          <a:prstGeom prst="rect">
            <a:avLst/>
          </a:prstGeom>
        </p:spPr>
        <p:txBody>
          <a:bodyPr anchor="b"/>
          <a:lstStyle/>
          <a:p>
            <a:pPr algn="ctr" defTabSz="914400">
              <a:defRPr/>
            </a:pPr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j-cs"/>
              </a:rPr>
              <a:t>Where We are…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Scaling Up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i="1" smtClean="0"/>
              <a:t>With the Islamic finance industry pushing $6.5 trillion by 2020, why have we not seen larger scale social investment?  The IMFs are not having the share of it because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/>
            <a:r>
              <a:rPr lang="en-US" smtClean="0"/>
              <a:t>Islamic Finance industry development and awareness</a:t>
            </a:r>
          </a:p>
          <a:p>
            <a:pPr marL="0" indent="0" eaLnBrk="1" hangingPunct="1"/>
            <a:r>
              <a:rPr lang="en-US" smtClean="0"/>
              <a:t> Lack of Financial support </a:t>
            </a:r>
          </a:p>
          <a:p>
            <a:pPr marL="0" indent="0" eaLnBrk="1" hangingPunct="1"/>
            <a:r>
              <a:rPr lang="en-US" smtClean="0">
                <a:latin typeface="ヒラギノ角ゴ Pro W3" pitchFamily="28" charset="-128"/>
              </a:rPr>
              <a:t>Attention to business ethics</a:t>
            </a:r>
          </a:p>
          <a:p>
            <a:pPr marL="0" indent="0" eaLnBrk="1" hangingPunct="1"/>
            <a:r>
              <a:rPr lang="en-US" smtClean="0"/>
              <a:t>Attention to human capital</a:t>
            </a:r>
          </a:p>
          <a:p>
            <a:pPr marL="0" indent="0" eaLnBrk="1" hangingPunct="1"/>
            <a:r>
              <a:rPr lang="en-US" smtClean="0"/>
              <a:t>Is available in developing world</a:t>
            </a:r>
          </a:p>
          <a:p>
            <a:pPr marL="0" indent="0" eaLnBrk="1" hangingPunct="1"/>
            <a:r>
              <a:rPr lang="en-US" smtClean="0"/>
              <a:t>Needs support from developed economies</a:t>
            </a:r>
          </a:p>
          <a:p>
            <a:pPr marL="0" indent="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Special obligation?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i="1" smtClean="0"/>
          </a:p>
          <a:p>
            <a:pPr marL="0" indent="0" eaLnBrk="1" hangingPunct="1">
              <a:buFont typeface="Arial" charset="0"/>
              <a:buNone/>
            </a:pPr>
            <a:r>
              <a:rPr lang="en-US" i="1" smtClean="0"/>
              <a:t>Because an institution is “Islamic” does this mean it has a particular obligation to invest in economic or community development? 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/>
            <a:r>
              <a:rPr lang="en-US" smtClean="0"/>
              <a:t>Social and human development goals of IF, but…</a:t>
            </a:r>
          </a:p>
          <a:p>
            <a:pPr marL="0" indent="0" eaLnBrk="1" hangingPunct="1"/>
            <a:r>
              <a:rPr lang="en-US" smtClean="0"/>
              <a:t>Corporate social responsibility</a:t>
            </a:r>
          </a:p>
          <a:p>
            <a:pPr marL="0" indent="0" eaLnBrk="1" hangingPunct="1"/>
            <a:r>
              <a:rPr lang="en-US" smtClean="0"/>
              <a:t>Does “Islamic” refer only to financial structures?</a:t>
            </a:r>
          </a:p>
          <a:p>
            <a:pPr marL="0" indent="0" eaLnBrk="1" hangingPunct="1"/>
            <a:r>
              <a:rPr lang="en-US" smtClean="0"/>
              <a:t>Not everyone agrees</a:t>
            </a:r>
          </a:p>
          <a:p>
            <a:pPr marL="0" indent="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10331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Few Thoughts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4688"/>
            <a:ext cx="6640513" cy="3468687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smtClean="0"/>
              <a:t>(</a:t>
            </a:r>
            <a:r>
              <a:rPr lang="en-US" dirty="0" smtClean="0"/>
              <a:t>Immersion visits)Important is to travel  into each other country to learn their  experiences at their working areas.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dirty="0" smtClean="0"/>
              <a:t>Operational &amp; Academic research shall be the integral part of this forum</a:t>
            </a: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996</TotalTime>
  <Words>413</Words>
  <Application>Microsoft Office PowerPoint</Application>
  <PresentationFormat>On-screen Show (4:3)</PresentationFormat>
  <Paragraphs>53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Palatino Linotype</vt:lpstr>
      <vt:lpstr>MS PGothic</vt:lpstr>
      <vt:lpstr>Arial</vt:lpstr>
      <vt:lpstr>Century Gothic</vt:lpstr>
      <vt:lpstr>Courier New</vt:lpstr>
      <vt:lpstr>Calibri</vt:lpstr>
      <vt:lpstr>ヒラギノ角ゴ Pro W3</vt:lpstr>
      <vt:lpstr>Executive</vt:lpstr>
      <vt:lpstr>Scaling of Islamic Microfinance, Challenges &amp; Opportunities</vt:lpstr>
      <vt:lpstr>PowerPoint Presentation</vt:lpstr>
      <vt:lpstr>Islamic Financial Intuitions (IFIs) are facing immense challenge due to competition from Conventional Financial Institutions (CFIs), excessive presence of complex financial instruments and a typical asset-liability structure. </vt:lpstr>
      <vt:lpstr>Islamic Vision</vt:lpstr>
      <vt:lpstr>Where We are…</vt:lpstr>
      <vt:lpstr>PowerPoint Presentation</vt:lpstr>
      <vt:lpstr>Scaling Up</vt:lpstr>
      <vt:lpstr>Special obligation?</vt:lpstr>
      <vt:lpstr>Few Thoughts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Ahmed</dc:creator>
  <cp:lastModifiedBy>fahad</cp:lastModifiedBy>
  <cp:revision>99</cp:revision>
  <dcterms:created xsi:type="dcterms:W3CDTF">2011-04-07T14:52:15Z</dcterms:created>
  <dcterms:modified xsi:type="dcterms:W3CDTF">2019-12-10T10:47:58Z</dcterms:modified>
</cp:coreProperties>
</file>